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0" r:id="rId1"/>
  </p:sldMasterIdLst>
  <p:notesMasterIdLst>
    <p:notesMasterId r:id="rId28"/>
  </p:notesMasterIdLst>
  <p:handoutMasterIdLst>
    <p:handoutMasterId r:id="rId29"/>
  </p:handoutMasterIdLst>
  <p:sldIdLst>
    <p:sldId id="306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265" r:id="rId18"/>
    <p:sldId id="370" r:id="rId19"/>
    <p:sldId id="344" r:id="rId20"/>
    <p:sldId id="354" r:id="rId21"/>
    <p:sldId id="348" r:id="rId22"/>
    <p:sldId id="371" r:id="rId23"/>
    <p:sldId id="324" r:id="rId24"/>
    <p:sldId id="372" r:id="rId25"/>
    <p:sldId id="373" r:id="rId26"/>
    <p:sldId id="346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16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/>
    <p:restoredTop sz="94558"/>
  </p:normalViewPr>
  <p:slideViewPr>
    <p:cSldViewPr snapToGrid="0">
      <p:cViewPr varScale="1">
        <p:scale>
          <a:sx n="121" d="100"/>
          <a:sy n="121" d="100"/>
        </p:scale>
        <p:origin x="2264" y="168"/>
      </p:cViewPr>
      <p:guideLst>
        <p:guide orient="horz" pos="144"/>
        <p:guide orient="horz" pos="16"/>
        <p:guide/>
      </p:guideLst>
    </p:cSldViewPr>
  </p:slideViewPr>
  <p:outlineViewPr>
    <p:cViewPr>
      <p:scale>
        <a:sx n="33" d="100"/>
        <a:sy n="33" d="100"/>
      </p:scale>
      <p:origin x="0" y="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141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5C415021-4B58-D244-B95F-596E2DF745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814193A5-555B-1C48-8509-936D35803A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>
            <a:extLst>
              <a:ext uri="{FF2B5EF4-FFF2-40B4-BE49-F238E27FC236}">
                <a16:creationId xmlns:a16="http://schemas.microsoft.com/office/drawing/2014/main" id="{B38A452F-328F-184D-A587-28F2A4988C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4AF027F5-2732-D94E-9A9E-5EB9E38D6B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509D5-192C-B34A-A785-1DACE64B16F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2C26D19A-8663-3840-AD37-4B05A0CF0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D508B451-0415-4C48-9B5F-3CF64A9A0B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97BB62E-FC81-334C-87F1-03016B0D19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B555A87A-252C-2347-BF51-229F7F6EB5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E7B87608-E9CB-654F-B942-FCD6DE835F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>
            <a:extLst>
              <a:ext uri="{FF2B5EF4-FFF2-40B4-BE49-F238E27FC236}">
                <a16:creationId xmlns:a16="http://schemas.microsoft.com/office/drawing/2014/main" id="{2819348E-5785-2D4C-8F21-83B71247F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63AD989-FD0B-1B49-86E7-775960FA2B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22" charset="-128"/>
        <a:cs typeface="ＭＳ Ｐゴシック" pitchFamily="2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2225ED2-2CBA-344A-A9A0-3A34167B1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3FA30E-0DC6-6042-903E-BCFCE798F92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B1B914-3716-C34B-95BD-A6117449D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6F391E9-A003-2244-B191-2160E4994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D79B4BBC-00A7-9E4D-9F77-9BCC409A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0"/>
            <a:ext cx="33655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80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F2C1F83-787F-2649-988C-720CC9E3C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>
            <a:fillRect/>
          </a:stretch>
        </p:blipFill>
        <p:spPr bwMode="auto">
          <a:xfrm>
            <a:off x="5794375" y="-4763"/>
            <a:ext cx="3360738" cy="67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DC1CC8C9-830D-734E-B701-17624AB7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660400"/>
            <a:ext cx="46259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2F6D9F43-4B11-B54A-BEFF-1B6FB77A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6294438"/>
            <a:ext cx="211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tx2"/>
                </a:solidFill>
              </a:rPr>
              <a:t>ORNL is managed by UT-Battelle </a:t>
            </a:r>
            <a:br>
              <a:rPr lang="en-US" sz="1000">
                <a:solidFill>
                  <a:schemeClr val="tx2"/>
                </a:solidFill>
              </a:rPr>
            </a:br>
            <a:r>
              <a:rPr lang="en-US" sz="100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0BBFAE4E-B3FB-CD45-89EB-932C9CE16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6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8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8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29B9BD9E-4DA1-114D-BE7E-803EB66E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0"/>
            <a:ext cx="33655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8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D7C345-DBB2-3142-A7D4-85B7F2C3237D}"/>
              </a:ext>
            </a:extLst>
          </p:cNvPr>
          <p:cNvCxnSpPr/>
          <p:nvPr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>
            <a:extLst>
              <a:ext uri="{FF2B5EF4-FFF2-40B4-BE49-F238E27FC236}">
                <a16:creationId xmlns:a16="http://schemas.microsoft.com/office/drawing/2014/main" id="{275151F5-D772-FB4F-91AB-4EAB866E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76090469-E6A1-2544-ABCE-D9E3DCABE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3"/>
          <a:stretch>
            <a:fillRect/>
          </a:stretch>
        </p:blipFill>
        <p:spPr bwMode="auto">
          <a:xfrm>
            <a:off x="5791200" y="0"/>
            <a:ext cx="33655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20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998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4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F414A148-75D4-FE40-B702-8557C1B9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5200" y="660241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defRPr sz="900">
                <a:solidFill>
                  <a:srgbClr val="898989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A7EF0317-BE53-F141-AA41-54C155C81303}" type="datetime1">
              <a:rPr lang="en-US" altLang="x-none"/>
              <a:pPr>
                <a:defRPr/>
              </a:pPr>
              <a:t>1/11/19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153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02ED6993-CE71-D945-8F27-59D79F151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>
            <a:extLst>
              <a:ext uri="{FF2B5EF4-FFF2-40B4-BE49-F238E27FC236}">
                <a16:creationId xmlns:a16="http://schemas.microsoft.com/office/drawing/2014/main" id="{AD0E57F6-1EB0-C047-8049-303886B85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E7DCF82A-C096-4745-BC98-58EF6883FA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4150" y="244475"/>
            <a:ext cx="86280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F88B7EA-1DD0-9D45-885A-AFE550C35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8913" y="1446213"/>
            <a:ext cx="864235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ED2E18-AD9E-BA4B-84DB-17A72BE8B5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" y="6513513"/>
            <a:ext cx="211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 eaLnBrk="0" hangingPunct="0"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73038" eaLnBrk="0" hangingPunct="0"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73038" eaLnBrk="0" hangingPunct="0"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73038" eaLnBrk="0" hangingPunct="0"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73038" eaLnBrk="0" hangingPunct="0"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5A7BE721-FD89-B641-A3A9-758E1D719068}" type="slidenum">
              <a:rPr lang="en-US" altLang="x-none" sz="1000" smtClean="0">
                <a:solidFill>
                  <a:srgbClr val="BFBFBF"/>
                </a:solidFill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altLang="x-none" sz="1000">
              <a:solidFill>
                <a:srgbClr val="BFBFBF"/>
              </a:solidFill>
            </a:endParaRPr>
          </a:p>
        </p:txBody>
      </p:sp>
      <p:sp>
        <p:nvSpPr>
          <p:cNvPr id="1031" name="Rectangle 263">
            <a:extLst>
              <a:ext uri="{FF2B5EF4-FFF2-40B4-BE49-F238E27FC236}">
                <a16:creationId xmlns:a16="http://schemas.microsoft.com/office/drawing/2014/main" id="{B590D6EF-0FDA-5241-B978-9FB7C10860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7763" y="782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3" r:id="rId2"/>
    <p:sldLayoutId id="2147484744" r:id="rId3"/>
    <p:sldLayoutId id="2147484745" r:id="rId4"/>
    <p:sldLayoutId id="2147484748" r:id="rId5"/>
    <p:sldLayoutId id="2147484746" r:id="rId6"/>
    <p:sldLayoutId id="2147484749" r:id="rId7"/>
    <p:sldLayoutId id="2147484750" r:id="rId8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semirk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ps.anl.gov/epics/tech-talk/2012/msg02113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C:/Users/pricardofc/Pictures/CSStudio-UserManual-OPI-Image/HardwareMonitorControlOPI-Imag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C:/Users/pricardofc/Pictures/CSStudio-UserManual-OPI-Image/StateMachinePlOperOPI-Image.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C3EECC30-5F37-934E-BDFD-43EA8ECB2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5163"/>
            <a:ext cx="4668838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Control System Studio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82E94AF-F53E-6042-B259-428C0ED8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3405188"/>
            <a:ext cx="4311650" cy="2446337"/>
          </a:xfrm>
        </p:spPr>
        <p:txBody>
          <a:bodyPr/>
          <a:lstStyle/>
          <a:p>
            <a:pPr eaLnBrk="1" hangingPunct="1">
              <a:buFont typeface="Symbol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Kay Kasemir</a:t>
            </a:r>
          </a:p>
          <a:p>
            <a:pPr eaLnBrk="1" hangingPunct="1">
              <a:buFont typeface="Symbol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ORNL/SNS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  <a:hlinkClick r:id="rId3"/>
              </a:rPr>
              <a:t>kasemirk@ornl.gov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Jan. 2019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C9396983-D02A-6942-B862-DB0E54FC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644775"/>
            <a:ext cx="7823200" cy="34813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</a:t>
            </a:r>
            <a:r>
              <a:rPr lang="en-US" altLang="en-US" u="sng"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CS-Studio?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321A15-8324-5648-90D8-0FEFC826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CS-Studio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60A1-E798-C043-9B31-A53EE544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3884613" cy="52308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Common Use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Display Builder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Data Browser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Probe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PV Table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PV Tree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Channel Access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PV Autocomplete from 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2D8191-A110-8B41-84EA-677294987ECF}"/>
              </a:ext>
            </a:extLst>
          </p:cNvPr>
          <p:cNvSpPr txBox="1">
            <a:spLocks/>
          </p:cNvSpPr>
          <p:nvPr/>
        </p:nvSpPr>
        <p:spPr bwMode="auto">
          <a:xfrm>
            <a:off x="4802188" y="895350"/>
            <a:ext cx="3884612" cy="565308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Selected Use</a:t>
            </a:r>
          </a:p>
          <a:p>
            <a:pPr eaLnBrk="1" hangingPunct="1">
              <a:defRPr/>
            </a:pPr>
            <a:r>
              <a:rPr lang="en-US" sz="2400" dirty="0"/>
              <a:t>Alarm System</a:t>
            </a:r>
          </a:p>
          <a:p>
            <a:pPr eaLnBrk="1" hangingPunct="1">
              <a:defRPr/>
            </a:pPr>
            <a:r>
              <a:rPr lang="en-US" sz="2400" dirty="0"/>
              <a:t>Archive Appliance,</a:t>
            </a:r>
            <a:br>
              <a:rPr lang="en-US" sz="2400" dirty="0"/>
            </a:br>
            <a:r>
              <a:rPr lang="en-US" sz="2400" dirty="0"/>
              <a:t>RDB Archiver,</a:t>
            </a:r>
            <a:br>
              <a:rPr lang="en-US" sz="2400" dirty="0"/>
            </a:br>
            <a:r>
              <a:rPr lang="en-US" sz="2400" dirty="0"/>
              <a:t>Channel Archiver</a:t>
            </a:r>
          </a:p>
          <a:p>
            <a:pPr eaLnBrk="1" hangingPunct="1">
              <a:defRPr/>
            </a:pPr>
            <a:r>
              <a:rPr lang="en-US" sz="2400" dirty="0" err="1"/>
              <a:t>ChannelFinder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Olog</a:t>
            </a:r>
            <a:r>
              <a:rPr lang="en-US" sz="2400" dirty="0"/>
              <a:t>, SNS </a:t>
            </a:r>
            <a:r>
              <a:rPr lang="en-US" sz="2400" dirty="0" err="1"/>
              <a:t>Elog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PV Access, MQTT</a:t>
            </a:r>
          </a:p>
          <a:p>
            <a:pPr eaLnBrk="1" hangingPunct="1">
              <a:defRPr/>
            </a:pPr>
            <a:r>
              <a:rPr lang="en-US" sz="2400" dirty="0"/>
              <a:t>Autocomplete from Channel Finder,</a:t>
            </a:r>
            <a:br>
              <a:rPr lang="en-US" sz="2400" dirty="0"/>
            </a:br>
            <a:r>
              <a:rPr lang="en-US" sz="2400" dirty="0"/>
              <a:t>SNS PV database, Archive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84FAFB-D5FA-4F4D-B3C7-583EA5A2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19459" name="Picture 5" descr="ihc_alarms.png">
            <a:extLst>
              <a:ext uri="{FF2B5EF4-FFF2-40B4-BE49-F238E27FC236}">
                <a16:creationId xmlns:a16="http://schemas.microsoft.com/office/drawing/2014/main" id="{A02D7187-967A-8646-9C99-DD621C6A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3" b="60133"/>
          <a:stretch>
            <a:fillRect/>
          </a:stretch>
        </p:blipFill>
        <p:spPr bwMode="auto">
          <a:xfrm>
            <a:off x="319088" y="1120775"/>
            <a:ext cx="16049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AA93E7-9B7F-174B-9BC9-C30B1DEE0E13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936625"/>
            <a:ext cx="2732087" cy="1397000"/>
            <a:chOff x="1121866" y="935857"/>
            <a:chExt cx="2732359" cy="1397457"/>
          </a:xfrm>
        </p:grpSpPr>
        <p:pic>
          <p:nvPicPr>
            <p:cNvPr id="19465" name="Picture 6" descr="Screen Shot 2014-04-04 at 9.47.32 AM.png">
              <a:extLst>
                <a:ext uri="{FF2B5EF4-FFF2-40B4-BE49-F238E27FC236}">
                  <a16:creationId xmlns:a16="http://schemas.microsoft.com/office/drawing/2014/main" id="{0D3BA44F-1866-434D-9DBA-D6C3750CA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408" y="1655337"/>
              <a:ext cx="1477991" cy="67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19D693B-158E-334C-8637-1A832CA9B558}"/>
                </a:ext>
              </a:extLst>
            </p:cNvPr>
            <p:cNvCxnSpPr>
              <a:cxnSpLocks noChangeShapeType="1"/>
              <a:stCxn id="19459" idx="0"/>
              <a:endCxn id="19465" idx="0"/>
            </p:cNvCxnSpPr>
            <p:nvPr/>
          </p:nvCxnSpPr>
          <p:spPr bwMode="auto">
            <a:xfrm rot="16200000" flipH="1">
              <a:off x="1464739" y="777194"/>
              <a:ext cx="535163" cy="1220909"/>
            </a:xfrm>
            <a:prstGeom prst="curvedConnector3">
              <a:avLst>
                <a:gd name="adj1" fmla="val -4274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7" name="TextBox 17">
              <a:extLst>
                <a:ext uri="{FF2B5EF4-FFF2-40B4-BE49-F238E27FC236}">
                  <a16:creationId xmlns:a16="http://schemas.microsoft.com/office/drawing/2014/main" id="{F7C4F284-092A-A449-9E38-F5485FB1E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572" y="935857"/>
              <a:ext cx="1545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Context-Menu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0A0A2D-08F4-C549-A1FC-39444787DF2D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2333625"/>
            <a:ext cx="8570912" cy="4035425"/>
            <a:chOff x="319183" y="2333314"/>
            <a:chExt cx="8571070" cy="4035547"/>
          </a:xfrm>
        </p:grpSpPr>
        <p:pic>
          <p:nvPicPr>
            <p:cNvPr id="19462" name="Picture 7" descr="alarm.png">
              <a:extLst>
                <a:ext uri="{FF2B5EF4-FFF2-40B4-BE49-F238E27FC236}">
                  <a16:creationId xmlns:a16="http://schemas.microsoft.com/office/drawing/2014/main" id="{C5B8508C-D9FA-9248-898D-43CFD5817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70"/>
            <a:stretch>
              <a:fillRect/>
            </a:stretch>
          </p:blipFill>
          <p:spPr bwMode="auto">
            <a:xfrm>
              <a:off x="319183" y="3218265"/>
              <a:ext cx="8571070" cy="31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AF37E88E-C5E9-E543-AC8A-AC04FBDDA3C9}"/>
                </a:ext>
              </a:extLst>
            </p:cNvPr>
            <p:cNvCxnSpPr>
              <a:cxnSpLocks noChangeShapeType="1"/>
              <a:stCxn id="19465" idx="2"/>
            </p:cNvCxnSpPr>
            <p:nvPr/>
          </p:nvCxnSpPr>
          <p:spPr bwMode="auto">
            <a:xfrm rot="16200000" flipH="1">
              <a:off x="1587606" y="3087403"/>
              <a:ext cx="2247968" cy="739789"/>
            </a:xfrm>
            <a:prstGeom prst="curvedConnector3">
              <a:avLst>
                <a:gd name="adj1" fmla="val 4768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4" name="TextBox 23">
              <a:extLst>
                <a:ext uri="{FF2B5EF4-FFF2-40B4-BE49-F238E27FC236}">
                  <a16:creationId xmlns:a16="http://schemas.microsoft.com/office/drawing/2014/main" id="{63E7A414-46CB-6043-8BEC-715024C9A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360" y="3033599"/>
              <a:ext cx="33906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Complete Alarm Perspective:</a:t>
              </a:r>
              <a:br>
                <a:rPr lang="en-US" altLang="en-US" sz="1800">
                  <a:latin typeface="Calibri" panose="020F0502020204030204" pitchFamily="34" charset="0"/>
                </a:rPr>
              </a:br>
              <a:r>
                <a:rPr lang="en-US" altLang="en-US" sz="1800">
                  <a:latin typeface="Calibri" panose="020F0502020204030204" pitchFamily="34" charset="0"/>
                </a:rPr>
                <a:t>Tree view, Table of current alarms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D503BAD-00F6-2D41-B610-23C7C7B1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20483" name="Picture 5" descr="ihc_alarms.png">
            <a:extLst>
              <a:ext uri="{FF2B5EF4-FFF2-40B4-BE49-F238E27FC236}">
                <a16:creationId xmlns:a16="http://schemas.microsoft.com/office/drawing/2014/main" id="{2CBAB47A-F29F-6B4F-BD80-FF4E652F2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3" b="60133"/>
          <a:stretch>
            <a:fillRect/>
          </a:stretch>
        </p:blipFill>
        <p:spPr bwMode="auto">
          <a:xfrm>
            <a:off x="319088" y="1120775"/>
            <a:ext cx="16049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alarm.png">
            <a:extLst>
              <a:ext uri="{FF2B5EF4-FFF2-40B4-BE49-F238E27FC236}">
                <a16:creationId xmlns:a16="http://schemas.microsoft.com/office/drawing/2014/main" id="{24DD7DE8-F611-6541-8CA4-E15BCFAEB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0"/>
          <a:stretch>
            <a:fillRect/>
          </a:stretch>
        </p:blipFill>
        <p:spPr bwMode="auto">
          <a:xfrm>
            <a:off x="319088" y="3217863"/>
            <a:ext cx="85709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934E3A-26E6-BE4F-A938-EB976A78520B}"/>
              </a:ext>
            </a:extLst>
          </p:cNvPr>
          <p:cNvGrpSpPr>
            <a:grpSpLocks/>
          </p:cNvGrpSpPr>
          <p:nvPr/>
        </p:nvGrpSpPr>
        <p:grpSpPr bwMode="auto">
          <a:xfrm>
            <a:off x="3570288" y="6016625"/>
            <a:ext cx="4005262" cy="841375"/>
            <a:chOff x="3570675" y="6016673"/>
            <a:chExt cx="4005362" cy="841327"/>
          </a:xfrm>
        </p:grpSpPr>
        <p:pic>
          <p:nvPicPr>
            <p:cNvPr id="20489" name="Picture 2" descr="Screen Shot 2014-04-04 at 9.46.08 AM.png">
              <a:extLst>
                <a:ext uri="{FF2B5EF4-FFF2-40B4-BE49-F238E27FC236}">
                  <a16:creationId xmlns:a16="http://schemas.microsoft.com/office/drawing/2014/main" id="{CE2CCD95-8E15-F14A-9A15-0470C40D9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14" y="6016673"/>
              <a:ext cx="2423023" cy="84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D02174B3-2618-FE4F-96CA-18B48F927EF0}"/>
                </a:ext>
              </a:extLst>
            </p:cNvPr>
            <p:cNvCxnSpPr>
              <a:cxnSpLocks noChangeShapeType="1"/>
              <a:endCxn id="20489" idx="1"/>
            </p:cNvCxnSpPr>
            <p:nvPr/>
          </p:nvCxnSpPr>
          <p:spPr bwMode="auto">
            <a:xfrm>
              <a:off x="3570675" y="6162715"/>
              <a:ext cx="1582777" cy="27462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798681-3A82-1C40-9E72-9C3E232E7867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1141413"/>
            <a:ext cx="6904038" cy="4875212"/>
            <a:chOff x="1924551" y="1140651"/>
            <a:chExt cx="6903241" cy="4876022"/>
          </a:xfrm>
        </p:grpSpPr>
        <p:pic>
          <p:nvPicPr>
            <p:cNvPr id="20487" name="Picture 14" descr="ihc_alarms.png">
              <a:extLst>
                <a:ext uri="{FF2B5EF4-FFF2-40B4-BE49-F238E27FC236}">
                  <a16:creationId xmlns:a16="http://schemas.microsoft.com/office/drawing/2014/main" id="{4A3208E3-D95B-3348-A7DE-AD7E89D5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7" b="31445"/>
            <a:stretch>
              <a:fillRect/>
            </a:stretch>
          </p:blipFill>
          <p:spPr bwMode="auto">
            <a:xfrm>
              <a:off x="1924551" y="1140651"/>
              <a:ext cx="6903241" cy="356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4361C031-7324-B949-B175-9CE5843EBF1B}"/>
                </a:ext>
              </a:extLst>
            </p:cNvPr>
            <p:cNvCxnSpPr>
              <a:cxnSpLocks noChangeShapeType="1"/>
              <a:stCxn id="20489" idx="0"/>
            </p:cNvCxnSpPr>
            <p:nvPr/>
          </p:nvCxnSpPr>
          <p:spPr bwMode="auto">
            <a:xfrm rot="16200000" flipV="1">
              <a:off x="5179160" y="4831556"/>
              <a:ext cx="1311493" cy="105874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54ABBF8-00E8-6840-AC46-61C745C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21507" name="Picture 14" descr="ihc_alarms.png">
            <a:extLst>
              <a:ext uri="{FF2B5EF4-FFF2-40B4-BE49-F238E27FC236}">
                <a16:creationId xmlns:a16="http://schemas.microsoft.com/office/drawing/2014/main" id="{16A463F0-CC43-0F48-A4BA-E58F2E35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0" y="911225"/>
            <a:ext cx="69024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4-04-04 at 10.01.49 AM.png">
            <a:extLst>
              <a:ext uri="{FF2B5EF4-FFF2-40B4-BE49-F238E27FC236}">
                <a16:creationId xmlns:a16="http://schemas.microsoft.com/office/drawing/2014/main" id="{FFC3366E-4794-9849-85D3-D55D8F0CF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665413"/>
            <a:ext cx="3051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4-04-04 at 10.06.42 AM.png">
            <a:extLst>
              <a:ext uri="{FF2B5EF4-FFF2-40B4-BE49-F238E27FC236}">
                <a16:creationId xmlns:a16="http://schemas.microsoft.com/office/drawing/2014/main" id="{DEF785FD-D430-A645-9257-1C0841503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70056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Screen Shot 2014-04-04 at 10.06.42 AM.png">
            <a:extLst>
              <a:ext uri="{FF2B5EF4-FFF2-40B4-BE49-F238E27FC236}">
                <a16:creationId xmlns:a16="http://schemas.microsoft.com/office/drawing/2014/main" id="{C87547B6-431B-D843-966F-0E51A2DC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70056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5A3BF794-EC95-8141-8DDF-C668A0BF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Integration: Alarm…</a:t>
            </a:r>
          </a:p>
        </p:txBody>
      </p:sp>
      <p:pic>
        <p:nvPicPr>
          <p:cNvPr id="3" name="Picture 2" descr="Screen Shot 2014-04-04 at 10.07.06 AM.png">
            <a:extLst>
              <a:ext uri="{FF2B5EF4-FFF2-40B4-BE49-F238E27FC236}">
                <a16:creationId xmlns:a16="http://schemas.microsoft.com/office/drawing/2014/main" id="{072EAD5C-5357-7B45-8C62-CEF6BC2D0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197100"/>
            <a:ext cx="16224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4-04-04 at 10.10.01 AM.png">
            <a:extLst>
              <a:ext uri="{FF2B5EF4-FFF2-40B4-BE49-F238E27FC236}">
                <a16:creationId xmlns:a16="http://schemas.microsoft.com/office/drawing/2014/main" id="{E187BB9D-B245-564D-AD75-E09623FD1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847725"/>
            <a:ext cx="493871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log.png">
            <a:extLst>
              <a:ext uri="{FF2B5EF4-FFF2-40B4-BE49-F238E27FC236}">
                <a16:creationId xmlns:a16="http://schemas.microsoft.com/office/drawing/2014/main" id="{20AC3D3B-FE13-874F-8AA0-BC7DC870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338"/>
            <a:ext cx="9144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830F5-9DEC-F242-A32E-D24D7694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CS-Studio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1684FBD-08D5-9F48-A470-930E3FDB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5"/>
            <a:ext cx="8686800" cy="51260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is a collection of components.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Integrated Workflow: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Alarm display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Display Builder (Channel Access)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Data Browser (with RDB Archive)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Logbook (SNS Elog)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Result: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A7207-E22D-3C49-9A70-524D60D299D8}"/>
              </a:ext>
            </a:extLst>
          </p:cNvPr>
          <p:cNvGrpSpPr>
            <a:grpSpLocks/>
          </p:cNvGrpSpPr>
          <p:nvPr/>
        </p:nvGrpSpPr>
        <p:grpSpPr bwMode="auto">
          <a:xfrm>
            <a:off x="6242050" y="5851525"/>
            <a:ext cx="2647950" cy="233363"/>
            <a:chOff x="6242330" y="5851712"/>
            <a:chExt cx="2647923" cy="2328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9D8037-BB5A-E248-BC41-4CE16871C0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66143" y="6084519"/>
              <a:ext cx="2624110" cy="0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800673-2F4A-C241-869B-F8DC0DD52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42330" y="5851712"/>
              <a:ext cx="2624111" cy="0"/>
            </a:xfrm>
            <a:prstGeom prst="line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F274-123B-8341-BB2F-CD3E7147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3" y="184205"/>
            <a:ext cx="8334053" cy="606803"/>
          </a:xfrm>
        </p:spPr>
        <p:txBody>
          <a:bodyPr/>
          <a:lstStyle/>
          <a:p>
            <a:r>
              <a:rPr lang="en-US" dirty="0"/>
              <a:t>Evolution of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BE84-5538-0247-85F7-5C0D6366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33" y="4775969"/>
            <a:ext cx="2604166" cy="10566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Since ~2010:</a:t>
            </a:r>
            <a:br>
              <a:rPr lang="en-US" sz="1800" dirty="0"/>
            </a:br>
            <a:r>
              <a:rPr lang="en-US" sz="1800" dirty="0"/>
              <a:t>Operational at several sites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8E2B14-A822-DF4C-8452-BF82B51651FA}"/>
              </a:ext>
            </a:extLst>
          </p:cNvPr>
          <p:cNvSpPr/>
          <p:nvPr/>
        </p:nvSpPr>
        <p:spPr>
          <a:xfrm>
            <a:off x="428143" y="4072541"/>
            <a:ext cx="1694159" cy="22358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Eclipse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E87F66-D1D8-734C-8809-72F4C4A8DC9D}"/>
              </a:ext>
            </a:extLst>
          </p:cNvPr>
          <p:cNvSpPr/>
          <p:nvPr/>
        </p:nvSpPr>
        <p:spPr>
          <a:xfrm>
            <a:off x="428143" y="3277988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Channels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AD595E-5FE1-C44B-AC8F-C4C184B1D418}"/>
              </a:ext>
            </a:extLst>
          </p:cNvPr>
          <p:cNvSpPr/>
          <p:nvPr/>
        </p:nvSpPr>
        <p:spPr>
          <a:xfrm>
            <a:off x="428144" y="2754351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PV Table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4FFF90-46B5-8E4D-94E9-2A807163E39D}"/>
              </a:ext>
            </a:extLst>
          </p:cNvPr>
          <p:cNvSpPr/>
          <p:nvPr/>
        </p:nvSpPr>
        <p:spPr>
          <a:xfrm>
            <a:off x="428144" y="2497404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A11038-25D4-8047-AC03-297A903F4475}"/>
              </a:ext>
            </a:extLst>
          </p:cNvPr>
          <p:cNvSpPr/>
          <p:nvPr/>
        </p:nvSpPr>
        <p:spPr>
          <a:xfrm>
            <a:off x="428144" y="2239821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PV Tree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1F0693-19A6-A544-BF96-108CFD4C6F92}"/>
              </a:ext>
            </a:extLst>
          </p:cNvPr>
          <p:cNvSpPr/>
          <p:nvPr/>
        </p:nvSpPr>
        <p:spPr>
          <a:xfrm>
            <a:off x="428144" y="1982238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Data Browser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63BEDC-2913-D247-AD05-FA85B7324269}"/>
              </a:ext>
            </a:extLst>
          </p:cNvPr>
          <p:cNvSpPr/>
          <p:nvPr/>
        </p:nvSpPr>
        <p:spPr>
          <a:xfrm>
            <a:off x="428145" y="1724656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BOY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2FAF-E5C7-D04F-9E2C-64479386716C}"/>
              </a:ext>
            </a:extLst>
          </p:cNvPr>
          <p:cNvSpPr/>
          <p:nvPr/>
        </p:nvSpPr>
        <p:spPr>
          <a:xfrm>
            <a:off x="428143" y="3538535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Scan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5FE1D4-D564-7845-86A4-588B6B3ACA35}"/>
              </a:ext>
            </a:extLst>
          </p:cNvPr>
          <p:cNvSpPr/>
          <p:nvPr/>
        </p:nvSpPr>
        <p:spPr>
          <a:xfrm>
            <a:off x="428143" y="3800793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… more …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72431F2-0454-764E-AE3B-D74E2CA83587}"/>
              </a:ext>
            </a:extLst>
          </p:cNvPr>
          <p:cNvSpPr/>
          <p:nvPr/>
        </p:nvSpPr>
        <p:spPr>
          <a:xfrm>
            <a:off x="428143" y="3016170"/>
            <a:ext cx="1694159" cy="2235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Alarms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53348D3-D165-B347-ACB8-598D4A564617}"/>
              </a:ext>
            </a:extLst>
          </p:cNvPr>
          <p:cNvSpPr/>
          <p:nvPr/>
        </p:nvSpPr>
        <p:spPr>
          <a:xfrm>
            <a:off x="428143" y="4343064"/>
            <a:ext cx="1694159" cy="22358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Java 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B2906-CAEE-254A-B689-63C1B3E0B283}"/>
              </a:ext>
            </a:extLst>
          </p:cNvPr>
          <p:cNvGrpSpPr/>
          <p:nvPr/>
        </p:nvGrpSpPr>
        <p:grpSpPr>
          <a:xfrm>
            <a:off x="6315359" y="1724656"/>
            <a:ext cx="2471702" cy="4107992"/>
            <a:chOff x="8418286" y="1157133"/>
            <a:chExt cx="3294744" cy="547589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B7B4108-A331-E648-9A17-A7BD6063CB5C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9418E4E-E246-8E4A-A151-2F02BE80ECCF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EFB9922-EDBA-B148-BBE2-5DBC7647206D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1FFCF1F-6FEA-8C4E-9E72-21842C7045C1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3AAAF57-E1CB-C34E-A4E9-54C73B0D0DFD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272AE5-C7C4-DC44-A124-8A5FFFB9427D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3F3292A-70CB-3F4A-BA03-5D1677BEC739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B669E87-C4AA-4D4D-8C8E-C88D7832EE6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4D36EA8-5744-DD46-ACCA-53C1FE6CDBCD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83F6C1A-0501-514A-B759-637C0E79C0C2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4FE51CA-0A59-7E46-921E-39C150FC1F87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Java 9, 10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84EB64AA-9678-2F4F-BFA3-06B488CB71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8286" y="5224491"/>
              <a:ext cx="3294744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2019:</a:t>
              </a:r>
              <a:br>
                <a:rPr lang="en-US" sz="1800" dirty="0"/>
              </a:br>
              <a:r>
                <a:rPr lang="en-US" sz="1800" dirty="0"/>
                <a:t>SNS beam lines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D78370-74F8-764A-8280-8634AE7E292B}"/>
              </a:ext>
            </a:extLst>
          </p:cNvPr>
          <p:cNvGrpSpPr/>
          <p:nvPr/>
        </p:nvGrpSpPr>
        <p:grpSpPr>
          <a:xfrm>
            <a:off x="3357316" y="1091061"/>
            <a:ext cx="4886722" cy="4741587"/>
            <a:chOff x="4475255" y="312559"/>
            <a:chExt cx="6513932" cy="632047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6635289-82AB-D748-933D-A68F22381766}"/>
                </a:ext>
              </a:extLst>
            </p:cNvPr>
            <p:cNvSpPr/>
            <p:nvPr/>
          </p:nvSpPr>
          <p:spPr>
            <a:xfrm>
              <a:off x="4685509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Eclipse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9DCAAD4-DFCD-FD48-B8B8-093AA56FA133}"/>
                </a:ext>
              </a:extLst>
            </p:cNvPr>
            <p:cNvSpPr/>
            <p:nvPr/>
          </p:nvSpPr>
          <p:spPr>
            <a:xfrm>
              <a:off x="4685509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01FC6D7-BF3D-3444-ACC9-5413C66F5267}"/>
                </a:ext>
              </a:extLst>
            </p:cNvPr>
            <p:cNvSpPr/>
            <p:nvPr/>
          </p:nvSpPr>
          <p:spPr>
            <a:xfrm>
              <a:off x="4685510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8F98412-8007-5C46-87DA-FC42054A1089}"/>
                </a:ext>
              </a:extLst>
            </p:cNvPr>
            <p:cNvSpPr/>
            <p:nvPr/>
          </p:nvSpPr>
          <p:spPr>
            <a:xfrm>
              <a:off x="4685510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7171403-92CB-AB48-875C-92DBFE0AB108}"/>
                </a:ext>
              </a:extLst>
            </p:cNvPr>
            <p:cNvSpPr/>
            <p:nvPr/>
          </p:nvSpPr>
          <p:spPr>
            <a:xfrm>
              <a:off x="4685510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C78EACB-B828-024E-B184-469870F73009}"/>
                </a:ext>
              </a:extLst>
            </p:cNvPr>
            <p:cNvSpPr/>
            <p:nvPr/>
          </p:nvSpPr>
          <p:spPr>
            <a:xfrm>
              <a:off x="4685510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DC669B9-1A1D-634F-86ED-4B9B8EB2BCEE}"/>
                </a:ext>
              </a:extLst>
            </p:cNvPr>
            <p:cNvSpPr/>
            <p:nvPr/>
          </p:nvSpPr>
          <p:spPr>
            <a:xfrm>
              <a:off x="4685511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4B6FB36-B7D3-E046-9B30-2027F386D22B}"/>
                </a:ext>
              </a:extLst>
            </p:cNvPr>
            <p:cNvSpPr/>
            <p:nvPr/>
          </p:nvSpPr>
          <p:spPr>
            <a:xfrm>
              <a:off x="4685509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6C9CE1-E685-CF49-9482-87642A6E7B22}"/>
                </a:ext>
              </a:extLst>
            </p:cNvPr>
            <p:cNvSpPr/>
            <p:nvPr/>
          </p:nvSpPr>
          <p:spPr>
            <a:xfrm>
              <a:off x="4685509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A670490-3C64-0149-B706-0652ECF61B07}"/>
                </a:ext>
              </a:extLst>
            </p:cNvPr>
            <p:cNvSpPr/>
            <p:nvPr/>
          </p:nvSpPr>
          <p:spPr>
            <a:xfrm>
              <a:off x="4685509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09DC2B5-F516-324C-93AF-2B632BE6FD0E}"/>
                </a:ext>
              </a:extLst>
            </p:cNvPr>
            <p:cNvSpPr/>
            <p:nvPr/>
          </p:nvSpPr>
          <p:spPr>
            <a:xfrm>
              <a:off x="4685509" y="4637056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Java 8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B1EE4619-1912-454C-A259-76B01CD351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5255" y="5224491"/>
              <a:ext cx="3108460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Since ~2016:</a:t>
              </a:r>
              <a:br>
                <a:rPr lang="en-US" sz="1800" dirty="0"/>
              </a:br>
              <a:r>
                <a:rPr lang="en-US" sz="1800" dirty="0"/>
                <a:t>SNS beam lines, planned for ESS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75F3A6F-4BB1-7845-B0EB-798A47F202C5}"/>
                </a:ext>
              </a:extLst>
            </p:cNvPr>
            <p:cNvSpPr/>
            <p:nvPr/>
          </p:nvSpPr>
          <p:spPr>
            <a:xfrm>
              <a:off x="10340698" y="315894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SWT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B21A463-9B12-9C4C-B425-DF6DDC072788}"/>
                </a:ext>
              </a:extLst>
            </p:cNvPr>
            <p:cNvSpPr/>
            <p:nvPr/>
          </p:nvSpPr>
          <p:spPr>
            <a:xfrm>
              <a:off x="9640325" y="312559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25" dirty="0">
                  <a:solidFill>
                    <a:schemeClr val="tx1"/>
                  </a:solidFill>
                </a:rPr>
                <a:t>JavaFX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686A-2C0D-7242-ABF6-2713D516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2014 to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D51BF-EE49-6B41-9FBD-18155A6B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612"/>
            <a:ext cx="9144000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3CDA0A9-3DC9-EF45-A8DD-35550168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Getting Started with CSS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7DC0EE3-1F47-D24C-92B2-0E4B6E9B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69" y="876261"/>
            <a:ext cx="2050381" cy="86185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Start `</a:t>
            </a:r>
            <a:r>
              <a:rPr lang="en-US" altLang="en-US" dirty="0" err="1">
                <a:ea typeface="ＭＳ Ｐゴシック" panose="020B0600070205080204" pitchFamily="34" charset="-128"/>
              </a:rPr>
              <a:t>css</a:t>
            </a:r>
            <a:r>
              <a:rPr lang="en-US" altLang="en-US" dirty="0">
                <a:ea typeface="ＭＳ Ｐゴシック" panose="020B0600070205080204" pitchFamily="34" charset="-128"/>
              </a:rPr>
              <a:t>`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0C02F-B7EE-8043-9480-EFE00960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67" y="1346380"/>
            <a:ext cx="7279833" cy="551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586F9-881B-7646-AEF8-790E9754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470" y="3030147"/>
            <a:ext cx="3420499" cy="21440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4">
            <a:extLst>
              <a:ext uri="{FF2B5EF4-FFF2-40B4-BE49-F238E27FC236}">
                <a16:creationId xmlns:a16="http://schemas.microsoft.com/office/drawing/2014/main" id="{2D124C80-53DD-0A40-B920-060EE9DA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96887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Control System (CS) Studio</a:t>
            </a:r>
          </a:p>
        </p:txBody>
      </p:sp>
      <p:sp>
        <p:nvSpPr>
          <p:cNvPr id="9218" name="Content Placeholder 5">
            <a:extLst>
              <a:ext uri="{FF2B5EF4-FFF2-40B4-BE49-F238E27FC236}">
                <a16:creationId xmlns:a16="http://schemas.microsoft.com/office/drawing/2014/main" id="{83DCE0C7-A2C0-5440-8DC7-0DEB12A95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969963"/>
            <a:ext cx="8785225" cy="5070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User Interface tools</a:t>
            </a:r>
          </a:p>
          <a:p>
            <a:pPr lvl="1" eaLnBrk="1" hangingPunct="1"/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Display editor &amp; runtime</a:t>
            </a:r>
          </a:p>
          <a:p>
            <a:pPr lvl="1" eaLnBrk="1" hangingPunct="1"/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Strip Chart</a:t>
            </a:r>
          </a:p>
          <a:p>
            <a:pPr lvl="1" eaLnBrk="1" hangingPunct="1"/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Channel Access utilities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Also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Archive system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Alarm Handler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Site-Specific support for logbook, PV names, ..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.. integrated, site-specific user-interface tool for Windows, Linux, OS 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98EF73C-1161-F746-8615-00E491AB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Probe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B87278DB-A953-3848-842B-577DD89C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849313"/>
            <a:ext cx="8614788" cy="52959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Use “Probe” in toolbar or Menu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Applications, Display, Probe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Enter PV name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sim://sine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>
                <a:ea typeface="ＭＳ Ｐゴシック" panose="020B0600070205080204" pitchFamily="34" charset="-128"/>
              </a:rPr>
              <a:t>Open another Probe for “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training:random</a:t>
            </a:r>
            <a:r>
              <a:rPr lang="en-US" altLang="ja-JP" sz="2000" dirty="0">
                <a:ea typeface="ＭＳ Ｐゴシック" panose="020B0600070205080204" pitchFamily="34" charset="-128"/>
              </a:rPr>
              <a:t>”</a:t>
            </a: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2000" dirty="0">
                <a:ea typeface="ＭＳ Ｐゴシック" panose="020B0600070205080204" pitchFamily="34" charset="-128"/>
              </a:rPr>
              <a:t>(or some other PV from your IOC)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Close Probe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Open it again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Note previously used PVs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in history as you enter new PV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Right-click on the “Probe” tab, Select “Split Horizontally”, and move one of the probes to new panel.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DA854-F539-0840-A512-1077B7964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36" y="4466364"/>
            <a:ext cx="5262664" cy="23916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16809-788A-8449-9AAB-CFDE894D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44" y="2434229"/>
            <a:ext cx="6984460" cy="4286656"/>
          </a:xfrm>
          <a:prstGeom prst="rect">
            <a:avLst/>
          </a:prstGeom>
        </p:spPr>
      </p:pic>
      <p:sp>
        <p:nvSpPr>
          <p:cNvPr id="29697" name="Title 1">
            <a:extLst>
              <a:ext uri="{FF2B5EF4-FFF2-40B4-BE49-F238E27FC236}">
                <a16:creationId xmlns:a16="http://schemas.microsoft.com/office/drawing/2014/main" id="{6A73E4F9-3C02-274C-B477-16D28CE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Data Browser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119528-896B-DA46-A049-3C1EA654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671513"/>
            <a:ext cx="8707438" cy="6045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Menu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Applications, Display, Data Browser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Right-click on plot,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Add PV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ja-JP" altLang="en-US" sz="1600"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ea typeface="ＭＳ Ｐゴシック" panose="020B0600070205080204" pitchFamily="34" charset="-128"/>
              </a:rPr>
              <a:t>sim://sine</a:t>
            </a:r>
            <a:r>
              <a:rPr lang="ja-JP" altLang="en-US" sz="1600">
                <a:ea typeface="ＭＳ Ｐゴシック" panose="020B0600070205080204" pitchFamily="34" charset="-128"/>
              </a:rPr>
              <a:t>”</a:t>
            </a:r>
            <a:endParaRPr lang="en-US" altLang="ja-JP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Wait a little, press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Stagger </a:t>
            </a:r>
            <a:r>
              <a:rPr lang="en-US" altLang="en-US" sz="1600" dirty="0">
                <a:ea typeface="ＭＳ Ｐゴシック" panose="020B0600070205080204" pitchFamily="34" charset="-128"/>
              </a:rPr>
              <a:t>button, then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zoom </a:t>
            </a:r>
            <a:r>
              <a:rPr lang="en-US" altLang="en-US" sz="1600" dirty="0">
                <a:ea typeface="ＭＳ Ｐゴシック" panose="020B0600070205080204" pitchFamily="34" charset="-128"/>
              </a:rPr>
              <a:t>and select a region on the time axis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75684166-8043-3F4A-B6A2-76EDAA4304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1098" y="1789889"/>
            <a:ext cx="272373" cy="865762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D3C344E-D452-9947-A4B6-CE0F8E4A27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05852" y="1789889"/>
            <a:ext cx="1200413" cy="86575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urved Connector 8">
            <a:extLst>
              <a:ext uri="{FF2B5EF4-FFF2-40B4-BE49-F238E27FC236}">
                <a16:creationId xmlns:a16="http://schemas.microsoft.com/office/drawing/2014/main" id="{5E557042-152F-4648-A485-BE1C734359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1736" y="1789889"/>
            <a:ext cx="515566" cy="4805464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A73E4F9-3C02-274C-B477-16D28CE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Exercise: PV Tree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119528-896B-DA46-A049-3C1EA654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885217"/>
            <a:ext cx="8707438" cy="5831496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Menu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Applications, Display, PV Tree</a:t>
            </a:r>
          </a:p>
          <a:p>
            <a:pPr eaLnBrk="1" hangingPunct="1"/>
            <a:r>
              <a:rPr lang="en-US" altLang="ja-JP" sz="1600" dirty="0">
                <a:ea typeface="ＭＳ Ｐゴシック" panose="020B0600070205080204" pitchFamily="34" charset="-128"/>
              </a:rPr>
              <a:t>Enter a PV from an IOC, like “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training:random</a:t>
            </a:r>
            <a:r>
              <a:rPr lang="en-US" altLang="ja-JP" sz="1600" dirty="0">
                <a:ea typeface="ＭＳ Ｐゴシック" panose="020B0600070205080204" pitchFamily="34" charset="-128"/>
              </a:rPr>
              <a:t>”</a:t>
            </a:r>
            <a:br>
              <a:rPr lang="en-US" altLang="ja-JP" sz="1600" dirty="0">
                <a:ea typeface="ＭＳ Ｐゴシック" panose="020B0600070205080204" pitchFamily="34" charset="-128"/>
              </a:rPr>
            </a:b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A1FAB-31D9-3041-847A-7D0FF62E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69" y="2341563"/>
            <a:ext cx="6096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ABCE9F3-0CD5-944A-8D6A-F2DC809F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CSS PV Exchange</a:t>
            </a:r>
          </a:p>
        </p:txBody>
      </p:sp>
      <p:sp>
        <p:nvSpPr>
          <p:cNvPr id="30722" name="Content Placeholder 4">
            <a:extLst>
              <a:ext uri="{FF2B5EF4-FFF2-40B4-BE49-F238E27FC236}">
                <a16:creationId xmlns:a16="http://schemas.microsoft.com/office/drawing/2014/main" id="{F8404EA0-C6E0-484D-A9EC-62E96A95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924128"/>
            <a:ext cx="8229600" cy="233024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PV in </a:t>
            </a:r>
            <a:r>
              <a:rPr lang="en-US" altLang="en-US" i="1" u="sng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solidFill>
                  <a:srgbClr val="00B0F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CSS Tool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latin typeface="Wingdings" pitchFamily="2" charset="2"/>
                <a:ea typeface="ＭＳ Ｐゴシック" panose="020B0600070205080204" pitchFamily="34" charset="-128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Context Menu </a:t>
            </a:r>
            <a:r>
              <a:rPr lang="en-US" altLang="en-US" sz="2000" dirty="0">
                <a:latin typeface="Wingdings" pitchFamily="2" charset="2"/>
                <a:ea typeface="ＭＳ Ｐゴシック" panose="020B0600070205080204" pitchFamily="34" charset="-128"/>
              </a:rPr>
              <a:t></a:t>
            </a:r>
            <a:r>
              <a:rPr lang="en-US" altLang="en-US" dirty="0">
                <a:ea typeface="ＭＳ Ｐゴシック" panose="020B0600070205080204" pitchFamily="34" charset="-128"/>
              </a:rPr>
              <a:t> Select other PV Tool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Try:</a:t>
            </a: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Right-click 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item in PV Tree,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select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 Browser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40BE3-173E-034B-A0BE-5EA7E7DE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01" y="2577830"/>
            <a:ext cx="6285400" cy="42801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9325-2A44-FF45-82EE-38F13777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Display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0EE0-B131-5B4E-83F6-2F77ED26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020727"/>
            <a:ext cx="8642640" cy="4618074"/>
          </a:xfrm>
        </p:spPr>
        <p:txBody>
          <a:bodyPr/>
          <a:lstStyle/>
          <a:p>
            <a:r>
              <a:rPr lang="en-US" dirty="0"/>
              <a:t>Tab Context Menu:</a:t>
            </a:r>
          </a:p>
          <a:p>
            <a:pPr lvl="1"/>
            <a:r>
              <a:rPr lang="en-US" dirty="0"/>
              <a:t>Split Horizontally/Vertically</a:t>
            </a:r>
          </a:p>
          <a:p>
            <a:pPr lvl="1"/>
            <a:r>
              <a:rPr lang="en-US" dirty="0"/>
              <a:t>Detach</a:t>
            </a:r>
          </a:p>
          <a:p>
            <a:pPr lvl="1"/>
            <a:r>
              <a:rPr lang="en-US" dirty="0"/>
              <a:t>Lock Pane</a:t>
            </a:r>
          </a:p>
          <a:p>
            <a:r>
              <a:rPr lang="en-US" dirty="0"/>
              <a:t>Window Menu:</a:t>
            </a:r>
          </a:p>
          <a:p>
            <a:pPr lvl="1"/>
            <a:r>
              <a:rPr lang="en-US" dirty="0"/>
              <a:t>Show/Hide Toolbar</a:t>
            </a:r>
          </a:p>
          <a:p>
            <a:pPr lvl="1"/>
            <a:r>
              <a:rPr lang="en-US" dirty="0"/>
              <a:t>Always show tabs?</a:t>
            </a:r>
          </a:p>
          <a:p>
            <a:pPr lvl="1"/>
            <a:r>
              <a:rPr lang="en-US" dirty="0"/>
              <a:t>Save Layout As .. / Load Layout</a:t>
            </a:r>
          </a:p>
        </p:txBody>
      </p:sp>
    </p:spTree>
    <p:extLst>
      <p:ext uri="{BB962C8B-B14F-4D97-AF65-F5344CB8AC3E}">
        <p14:creationId xmlns:p14="http://schemas.microsoft.com/office/powerpoint/2010/main" val="161146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2CE5-5103-E74F-8C1B-BB6476C3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Layout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BEEA-74B6-BE47-BF5A-B14AAD9F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942753"/>
            <a:ext cx="8642640" cy="4696047"/>
          </a:xfrm>
        </p:spPr>
        <p:txBody>
          <a:bodyPr/>
          <a:lstStyle/>
          <a:p>
            <a:r>
              <a:rPr lang="en-US" dirty="0"/>
              <a:t>Hide the toolbar</a:t>
            </a:r>
          </a:p>
          <a:p>
            <a:r>
              <a:rPr lang="en-US" dirty="0"/>
              <a:t>Open File Browser</a:t>
            </a:r>
          </a:p>
          <a:p>
            <a:r>
              <a:rPr lang="en-US" dirty="0"/>
              <a:t>Split Pane Horizontally, leave file browser at left</a:t>
            </a:r>
          </a:p>
          <a:p>
            <a:r>
              <a:rPr lang="en-US" dirty="0"/>
              <a:t>Lock the left pane</a:t>
            </a:r>
          </a:p>
          <a:p>
            <a:r>
              <a:rPr lang="en-US" dirty="0"/>
              <a:t>Window, Save Layout As.., “Demo 1”</a:t>
            </a:r>
          </a:p>
          <a:p>
            <a:endParaRPr lang="en-US" dirty="0"/>
          </a:p>
          <a:p>
            <a:r>
              <a:rPr lang="en-US" dirty="0"/>
              <a:t>Create another one as “Demo 1”</a:t>
            </a:r>
          </a:p>
          <a:p>
            <a:r>
              <a:rPr lang="en-US"/>
              <a:t>Switch </a:t>
            </a:r>
            <a:r>
              <a:rPr lang="en-US" dirty="0"/>
              <a:t>between them</a:t>
            </a:r>
          </a:p>
        </p:txBody>
      </p:sp>
    </p:spTree>
    <p:extLst>
      <p:ext uri="{BB962C8B-B14F-4D97-AF65-F5344CB8AC3E}">
        <p14:creationId xmlns:p14="http://schemas.microsoft.com/office/powerpoint/2010/main" val="113047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66B78-162E-AA49-A3EC-6B97A860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6" y="5194122"/>
            <a:ext cx="3635409" cy="1135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F54E9-E88B-D84F-8D06-A1D4629A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1" y="5194122"/>
            <a:ext cx="4749124" cy="1663877"/>
          </a:xfrm>
          <a:prstGeom prst="rect">
            <a:avLst/>
          </a:prstGeom>
        </p:spPr>
      </p:pic>
      <p:sp>
        <p:nvSpPr>
          <p:cNvPr id="25601" name="Title 1">
            <a:extLst>
              <a:ext uri="{FF2B5EF4-FFF2-40B4-BE49-F238E27FC236}">
                <a16:creationId xmlns:a16="http://schemas.microsoft.com/office/drawing/2014/main" id="{EAAD3A70-5F1C-4F48-A800-7CF892DB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Settings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3DC3FA8-6E6B-E342-9C15-C96A73CD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894944"/>
            <a:ext cx="8556422" cy="596305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CSS saves its settings in ~/.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phoebus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Change that via –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Dphoebus.user</a:t>
            </a:r>
            <a:r>
              <a:rPr lang="en-US" altLang="en-US" sz="1600" dirty="0">
                <a:ea typeface="ＭＳ Ｐゴシック" panose="020B0600070205080204" pitchFamily="34" charset="-128"/>
              </a:rPr>
              <a:t>=/path/to/other/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dir</a:t>
            </a:r>
            <a:r>
              <a:rPr lang="en-US" altLang="en-US" sz="1600" dirty="0">
                <a:ea typeface="ＭＳ Ｐゴシック" panose="020B0600070205080204" pitchFamily="34" charset="-128"/>
              </a:rPr>
              <a:t> on startup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Your ‘start’ script could copy certain saved layouts into that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dir</a:t>
            </a:r>
            <a:r>
              <a:rPr lang="en-US" altLang="en-US" sz="1200" dirty="0">
                <a:ea typeface="ＭＳ Ｐゴシック" panose="020B0600070205080204" pitchFamily="34" charset="-128"/>
              </a:rPr>
              <a:t> to share a set of layouts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command line settings, run with -help: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For details on the ”-settings” file, see online help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B13A2-508B-CB4F-BBC2-85DAE6E04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332" y="2376155"/>
            <a:ext cx="5636701" cy="20894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>
            <a:extLst>
              <a:ext uri="{FF2B5EF4-FFF2-40B4-BE49-F238E27FC236}">
                <a16:creationId xmlns:a16="http://schemas.microsoft.com/office/drawing/2014/main" id="{274772C9-FEAD-3440-A31F-B17E47E0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571750"/>
            <a:ext cx="7823200" cy="35544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does CS-Studio look like?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FA74-C9C7-1B4C-B680-88026C87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Australian Square-Kilometer Array Pathfinder (ASKAP)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6BC142B0-6182-4746-82A5-9EE80056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03913"/>
            <a:ext cx="8229600" cy="4413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Oct. 2012, Juan Guzman, </a:t>
            </a:r>
            <a:r>
              <a:rPr lang="en-US" altLang="en-US" sz="1600">
                <a:ea typeface="ＭＳ Ｐゴシック" panose="020B0600070205080204" pitchFamily="34" charset="-128"/>
                <a:hlinkClick r:id="rId2"/>
              </a:rPr>
              <a:t>http://www.aps.anl.gov/epics/tech-talk/2012/msg02113.php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11268" name="Content Placeholder 3">
            <a:extLst>
              <a:ext uri="{FF2B5EF4-FFF2-40B4-BE49-F238E27FC236}">
                <a16:creationId xmlns:a16="http://schemas.microsoft.com/office/drawing/2014/main" id="{BB1A0E5C-31D6-C041-9876-60D843CC0C6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3117" b="7127"/>
          <a:stretch>
            <a:fillRect/>
          </a:stretch>
        </p:blipFill>
        <p:spPr bwMode="auto">
          <a:xfrm>
            <a:off x="0" y="1092200"/>
            <a:ext cx="5638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3">
            <a:extLst>
              <a:ext uri="{FF2B5EF4-FFF2-40B4-BE49-F238E27FC236}">
                <a16:creationId xmlns:a16="http://schemas.microsoft.com/office/drawing/2014/main" id="{2D9F59EC-FF4B-0544-9254-3CFA3DA6CF78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2962" r="22142" b="7060"/>
          <a:stretch>
            <a:fillRect/>
          </a:stretch>
        </p:blipFill>
        <p:spPr bwMode="auto">
          <a:xfrm>
            <a:off x="3976688" y="1830388"/>
            <a:ext cx="516731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9AA7-D840-DE40-9FF2-F7F22DB6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ITER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3A4AB1FC-84F8-8243-86AB-0ECA47F5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65100"/>
            <a:ext cx="2590800" cy="13287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ITER-FPSC-vBetaVersionPanelsOPI-UserManual.doc,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Nadine Utzel, 2011</a:t>
            </a:r>
          </a:p>
        </p:txBody>
      </p:sp>
      <p:pic>
        <p:nvPicPr>
          <p:cNvPr id="12292" name="HardwareMonitorControlOPI-Image.png" descr="file:///C:\Users\pricardofc\Pictures\CSStudio-UserManual-OPI-Image\HardwareMonitorControlOPI-Image.png">
            <a:extLst>
              <a:ext uri="{FF2B5EF4-FFF2-40B4-BE49-F238E27FC236}">
                <a16:creationId xmlns:a16="http://schemas.microsoft.com/office/drawing/2014/main" id="{4B27E212-EA1A-F645-9DA4-E8252967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57308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tateMachinePlOperOPI-Image.png" descr="file:///C:\Users\pricardofc\Pictures\CSStudio-UserManual-OPI-Image\StateMachinePlOperOPI-Image.png">
            <a:extLst>
              <a:ext uri="{FF2B5EF4-FFF2-40B4-BE49-F238E27FC236}">
                <a16:creationId xmlns:a16="http://schemas.microsoft.com/office/drawing/2014/main" id="{3D6E8919-89AB-2E40-A1C1-1D401C7B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905000"/>
            <a:ext cx="7219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9ED3DEF-4149-574E-B3C6-922C83C7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ORNL ‘CG-1D’ Beam Line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BCEFA6C-6454-9643-BB43-59CC27FE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4838"/>
            <a:ext cx="8229600" cy="587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Neutron Tomography, EPICS/CSS since Jan. 2013</a:t>
            </a:r>
          </a:p>
        </p:txBody>
      </p:sp>
      <p:pic>
        <p:nvPicPr>
          <p:cNvPr id="13316" name="Picture 5" descr="CG-1D First Scan.png">
            <a:extLst>
              <a:ext uri="{FF2B5EF4-FFF2-40B4-BE49-F238E27FC236}">
                <a16:creationId xmlns:a16="http://schemas.microsoft.com/office/drawing/2014/main" id="{7E1221D7-BA59-354A-B4F8-24AF0DE0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98513"/>
            <a:ext cx="81026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6A4DFC2-908E-2B40-94D7-FEFF1B3A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ORNL SNS ‘VULCAN’ Beam Line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8CCB9EE-7AAF-284F-8534-783BDF85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51525"/>
            <a:ext cx="8229600" cy="5048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Engineering Diffractometer, EPICS/CSS since March 2014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64C54064-230A-D04C-A649-E1750A1D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475"/>
            <a:ext cx="55022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vulcan1.png">
            <a:extLst>
              <a:ext uri="{FF2B5EF4-FFF2-40B4-BE49-F238E27FC236}">
                <a16:creationId xmlns:a16="http://schemas.microsoft.com/office/drawing/2014/main" id="{F290237A-AB8F-EF46-BB68-F1578A163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798513"/>
            <a:ext cx="47910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7">
            <a:extLst>
              <a:ext uri="{FF2B5EF4-FFF2-40B4-BE49-F238E27FC236}">
                <a16:creationId xmlns:a16="http://schemas.microsoft.com/office/drawing/2014/main" id="{D939F83F-3E9D-684F-84B2-6ECD61CF8BBA}"/>
              </a:ext>
            </a:extLst>
          </p:cNvPr>
          <p:cNvGrpSpPr>
            <a:grpSpLocks/>
          </p:cNvGrpSpPr>
          <p:nvPr/>
        </p:nvGrpSpPr>
        <p:grpSpPr bwMode="auto">
          <a:xfrm>
            <a:off x="1020763" y="900113"/>
            <a:ext cx="2949575" cy="2265362"/>
            <a:chOff x="889000" y="642512"/>
            <a:chExt cx="6525723" cy="5174088"/>
          </a:xfrm>
        </p:grpSpPr>
        <p:pic>
          <p:nvPicPr>
            <p:cNvPr id="14343" name="Picture 8" descr="vulcan3.png">
              <a:extLst>
                <a:ext uri="{FF2B5EF4-FFF2-40B4-BE49-F238E27FC236}">
                  <a16:creationId xmlns:a16="http://schemas.microsoft.com/office/drawing/2014/main" id="{C9DCF9DD-FDF4-4D4D-90FF-9FF40659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642512"/>
              <a:ext cx="6525723" cy="517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9" descr="Screen Shot 2014-03-11 at 1.39.09 PM.png">
              <a:extLst>
                <a:ext uri="{FF2B5EF4-FFF2-40B4-BE49-F238E27FC236}">
                  <a16:creationId xmlns:a16="http://schemas.microsoft.com/office/drawing/2014/main" id="{E23FA228-4232-534C-9E3C-0AA5B84F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1219200"/>
              <a:ext cx="1159353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FE44E48-D548-7F4D-B454-B238337F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BNL NSLS2</a:t>
            </a:r>
          </a:p>
        </p:txBody>
      </p:sp>
      <p:pic>
        <p:nvPicPr>
          <p:cNvPr id="15363" name="Picture 6" descr="Logbook.png">
            <a:extLst>
              <a:ext uri="{FF2B5EF4-FFF2-40B4-BE49-F238E27FC236}">
                <a16:creationId xmlns:a16="http://schemas.microsoft.com/office/drawing/2014/main" id="{4BFAAE62-9BBB-1643-A25F-802CF30F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41812" b="3976"/>
          <a:stretch>
            <a:fillRect/>
          </a:stretch>
        </p:blipFill>
        <p:spPr bwMode="auto">
          <a:xfrm>
            <a:off x="0" y="901700"/>
            <a:ext cx="53213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opi8003686757112135468.png">
            <a:extLst>
              <a:ext uri="{FF2B5EF4-FFF2-40B4-BE49-F238E27FC236}">
                <a16:creationId xmlns:a16="http://schemas.microsoft.com/office/drawing/2014/main" id="{F2827C48-E9ED-AA44-9CAE-E9BE05376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1"/>
          <a:stretch>
            <a:fillRect/>
          </a:stretch>
        </p:blipFill>
        <p:spPr bwMode="auto">
          <a:xfrm>
            <a:off x="5205413" y="779463"/>
            <a:ext cx="3938587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2">
            <a:extLst>
              <a:ext uri="{FF2B5EF4-FFF2-40B4-BE49-F238E27FC236}">
                <a16:creationId xmlns:a16="http://schemas.microsoft.com/office/drawing/2014/main" id="{2BFEA0C3-3342-F04B-875F-D352474B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6291263"/>
            <a:ext cx="5205413" cy="5032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Kunal Shroff, May 2014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DF29-F036-5447-9A81-2E65D20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55588"/>
            <a:ext cx="8636000" cy="485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Airplane Simulator/Test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9508AA4-B095-A242-B834-6F4781AF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721350"/>
            <a:ext cx="8229600" cy="809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Somewhere …</a:t>
            </a:r>
          </a:p>
        </p:txBody>
      </p:sp>
      <p:pic>
        <p:nvPicPr>
          <p:cNvPr id="16388" name="Picture 5" descr="20130420_111301.jpg">
            <a:extLst>
              <a:ext uri="{FF2B5EF4-FFF2-40B4-BE49-F238E27FC236}">
                <a16:creationId xmlns:a16="http://schemas.microsoft.com/office/drawing/2014/main" id="{24D7D2BB-32FE-694F-B456-F5A54881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9"/>
          <a:stretch>
            <a:fillRect/>
          </a:stretch>
        </p:blipFill>
        <p:spPr bwMode="auto">
          <a:xfrm>
            <a:off x="5157788" y="1644650"/>
            <a:ext cx="3986212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20130420_113548.jpg">
            <a:extLst>
              <a:ext uri="{FF2B5EF4-FFF2-40B4-BE49-F238E27FC236}">
                <a16:creationId xmlns:a16="http://schemas.microsoft.com/office/drawing/2014/main" id="{D6F28899-7F7B-1244-BFB1-69FC277E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73233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20130420_120556.jpg">
            <a:extLst>
              <a:ext uri="{FF2B5EF4-FFF2-40B4-BE49-F238E27FC236}">
                <a16:creationId xmlns:a16="http://schemas.microsoft.com/office/drawing/2014/main" id="{4762DA7C-625E-A746-A9C7-0286847C9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r="33064" b="10020"/>
          <a:stretch>
            <a:fillRect/>
          </a:stretch>
        </p:blipFill>
        <p:spPr bwMode="auto">
          <a:xfrm>
            <a:off x="2393950" y="1917700"/>
            <a:ext cx="313848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NL 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Theme.thmx</Template>
  <TotalTime>6000</TotalTime>
  <Words>513</Words>
  <Application>Microsoft Macintosh PowerPoint</Application>
  <PresentationFormat>On-screen Show (4:3)</PresentationFormat>
  <Paragraphs>152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Symbol</vt:lpstr>
      <vt:lpstr>Times New Roman</vt:lpstr>
      <vt:lpstr>Wingdings</vt:lpstr>
      <vt:lpstr>ORNL Theme</vt:lpstr>
      <vt:lpstr>Control System Studio</vt:lpstr>
      <vt:lpstr>Control System (CS) Studio</vt:lpstr>
      <vt:lpstr>PowerPoint Presentation</vt:lpstr>
      <vt:lpstr>Australian Square-Kilometer Array Pathfinder (ASKAP)</vt:lpstr>
      <vt:lpstr>ITER</vt:lpstr>
      <vt:lpstr>ORNL ‘CG-1D’ Beam Line</vt:lpstr>
      <vt:lpstr>ORNL SNS ‘VULCAN’ Beam Line</vt:lpstr>
      <vt:lpstr>BNL NSLS2</vt:lpstr>
      <vt:lpstr>Airplane Simulator/Test</vt:lpstr>
      <vt:lpstr>PowerPoint Presentation</vt:lpstr>
      <vt:lpstr>CS-Studio Components</vt:lpstr>
      <vt:lpstr>Integration: Alarm…</vt:lpstr>
      <vt:lpstr>Integration: Alarm…</vt:lpstr>
      <vt:lpstr>Integration: Alarm…</vt:lpstr>
      <vt:lpstr>Integration: Alarm…</vt:lpstr>
      <vt:lpstr>CS-Studio</vt:lpstr>
      <vt:lpstr>Evolution of CS-Studio</vt:lpstr>
      <vt:lpstr>From 2014 to 2018</vt:lpstr>
      <vt:lpstr>Getting Started with CSS</vt:lpstr>
      <vt:lpstr>Exercise: Probe</vt:lpstr>
      <vt:lpstr>Exercise: Data Browser</vt:lpstr>
      <vt:lpstr>Exercise: PV Tree</vt:lpstr>
      <vt:lpstr>CSS PV Exchange</vt:lpstr>
      <vt:lpstr>More Display Arrangements</vt:lpstr>
      <vt:lpstr>Saved Layout Example</vt:lpstr>
      <vt:lpstr>Settings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xnv</dc:creator>
  <cp:lastModifiedBy>Kasemir, Kay</cp:lastModifiedBy>
  <cp:revision>857</cp:revision>
  <cp:lastPrinted>2008-08-25T14:23:25Z</cp:lastPrinted>
  <dcterms:created xsi:type="dcterms:W3CDTF">2011-08-25T17:35:18Z</dcterms:created>
  <dcterms:modified xsi:type="dcterms:W3CDTF">2019-01-11T16:49:43Z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ContentType">
    <vt:lpwstr>Document</vt:lpwstr>
  </property>
</Properties>
</file>